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3"/>
  </p:handoutMasterIdLst>
  <p:sldIdLst>
    <p:sldId id="259" r:id="rId2"/>
  </p:sldIdLst>
  <p:sldSz cx="12385675" cy="7429500"/>
  <p:notesSz cx="7010400" cy="114903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0">
          <p15:clr>
            <a:srgbClr val="A4A3A4"/>
          </p15:clr>
        </p15:guide>
        <p15:guide id="2" pos="390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61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671" autoAdjust="0"/>
  </p:normalViewPr>
  <p:slideViewPr>
    <p:cSldViewPr snapToGrid="0">
      <p:cViewPr>
        <p:scale>
          <a:sx n="75" d="100"/>
          <a:sy n="75" d="100"/>
        </p:scale>
        <p:origin x="828" y="48"/>
      </p:cViewPr>
      <p:guideLst>
        <p:guide orient="horz" pos="2340"/>
        <p:guide pos="39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28" d="100"/>
          <a:sy n="28" d="100"/>
        </p:scale>
        <p:origin x="-1266" y="-78"/>
      </p:cViewPr>
      <p:guideLst>
        <p:guide orient="horz" pos="3619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0822" cy="569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6069" y="0"/>
            <a:ext cx="3050822" cy="569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914596"/>
            <a:ext cx="3050822" cy="571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6069" y="10914596"/>
            <a:ext cx="3050822" cy="571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2F76F29-BE94-477C-8996-594E9A445AC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3446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22338" y="2308225"/>
            <a:ext cx="10461625" cy="15922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46263" y="4210050"/>
            <a:ext cx="8613775" cy="18986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4329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15950" y="1733550"/>
            <a:ext cx="11074400" cy="49037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4950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921750" y="296863"/>
            <a:ext cx="2768600" cy="634047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15950" y="296863"/>
            <a:ext cx="8153400" cy="63404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5322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5950" y="1733550"/>
            <a:ext cx="11074400" cy="49037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6525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550" y="4773613"/>
            <a:ext cx="10461625" cy="14763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71550" y="3149600"/>
            <a:ext cx="10461625" cy="16240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46057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15950" y="1733550"/>
            <a:ext cx="5461000" cy="49037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229350" y="1733550"/>
            <a:ext cx="5461000" cy="49037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8031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6863"/>
            <a:ext cx="11074400" cy="1238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15950" y="1663700"/>
            <a:ext cx="5437188" cy="692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5950" y="2355850"/>
            <a:ext cx="5437188" cy="42814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251575" y="1663700"/>
            <a:ext cx="5438775" cy="692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251575" y="2355850"/>
            <a:ext cx="5438775" cy="42814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4887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2283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0965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5275"/>
            <a:ext cx="4048125" cy="125888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11713" y="295275"/>
            <a:ext cx="6878637" cy="63420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15950" y="1554163"/>
            <a:ext cx="4048125" cy="508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599937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11413" y="5200650"/>
            <a:ext cx="7385050" cy="61436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411413" y="663575"/>
            <a:ext cx="7385050" cy="445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411413" y="5815013"/>
            <a:ext cx="7385050" cy="871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498442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0"/>
          <p:cNvSpPr txBox="1">
            <a:spLocks noChangeArrowheads="1"/>
          </p:cNvSpPr>
          <p:nvPr/>
        </p:nvSpPr>
        <p:spPr bwMode="auto">
          <a:xfrm>
            <a:off x="10960100" y="92456"/>
            <a:ext cx="1236663" cy="23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>
            <a:spAutoFit/>
          </a:bodyPr>
          <a:lstStyle>
            <a:lvl1pPr defTabSz="968375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s-ES_tradnl" sz="900" b="1" dirty="0" smtClean="0"/>
              <a:t>SINBA-SIS-13-P</a:t>
            </a:r>
            <a:endParaRPr lang="es-ES_tradnl" b="1" dirty="0" smtClean="0"/>
          </a:p>
        </p:txBody>
      </p:sp>
      <p:sp>
        <p:nvSpPr>
          <p:cNvPr id="1027" name="Line 21"/>
          <p:cNvSpPr>
            <a:spLocks noChangeShapeType="1"/>
          </p:cNvSpPr>
          <p:nvPr/>
        </p:nvSpPr>
        <p:spPr bwMode="auto">
          <a:xfrm flipH="1">
            <a:off x="903288" y="694119"/>
            <a:ext cx="11304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028" name="Rectangle 25"/>
          <p:cNvSpPr>
            <a:spLocks noChangeArrowheads="1"/>
          </p:cNvSpPr>
          <p:nvPr/>
        </p:nvSpPr>
        <p:spPr bwMode="auto">
          <a:xfrm>
            <a:off x="882650" y="105156"/>
            <a:ext cx="11325225" cy="71913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9" name="Text Box 28"/>
          <p:cNvSpPr txBox="1">
            <a:spLocks noChangeArrowheads="1"/>
          </p:cNvSpPr>
          <p:nvPr/>
        </p:nvSpPr>
        <p:spPr bwMode="auto">
          <a:xfrm>
            <a:off x="11069638" y="7264781"/>
            <a:ext cx="1236662" cy="46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>
            <a:spAutoFit/>
          </a:bodyPr>
          <a:lstStyle>
            <a:lvl1pPr defTabSz="968375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s-ES_tradnl" sz="900" b="1" dirty="0" smtClean="0"/>
              <a:t>SIS-2017</a:t>
            </a:r>
          </a:p>
          <a:p>
            <a:pPr algn="r">
              <a:spcBef>
                <a:spcPct val="50000"/>
              </a:spcBef>
              <a:defRPr/>
            </a:pPr>
            <a:endParaRPr lang="es-ES_tradnl" b="1" dirty="0" smtClean="0"/>
          </a:p>
        </p:txBody>
      </p:sp>
      <p:grpSp>
        <p:nvGrpSpPr>
          <p:cNvPr id="1030" name="1 Grupo"/>
          <p:cNvGrpSpPr>
            <a:grpSpLocks/>
          </p:cNvGrpSpPr>
          <p:nvPr userDrawn="1"/>
        </p:nvGrpSpPr>
        <p:grpSpPr bwMode="auto">
          <a:xfrm>
            <a:off x="10526713" y="319469"/>
            <a:ext cx="1609725" cy="404812"/>
            <a:chOff x="10526713" y="328613"/>
            <a:chExt cx="1609725" cy="404812"/>
          </a:xfrm>
        </p:grpSpPr>
        <p:sp>
          <p:nvSpPr>
            <p:cNvPr id="1032" name="Text Box 46"/>
            <p:cNvSpPr txBox="1">
              <a:spLocks noChangeArrowheads="1"/>
            </p:cNvSpPr>
            <p:nvPr userDrawn="1"/>
          </p:nvSpPr>
          <p:spPr bwMode="auto">
            <a:xfrm>
              <a:off x="10526713" y="371475"/>
              <a:ext cx="654050" cy="223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548" tIns="51274" rIns="102548" bIns="51274"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defRPr/>
              </a:pPr>
              <a:r>
                <a:rPr lang="es-ES_tradnl" sz="800" b="1" smtClean="0"/>
                <a:t>FECHA:</a:t>
              </a:r>
              <a:endParaRPr lang="es-ES" smtClean="0"/>
            </a:p>
          </p:txBody>
        </p:sp>
        <p:sp>
          <p:nvSpPr>
            <p:cNvPr id="1033" name="Text Box 47"/>
            <p:cNvSpPr txBox="1">
              <a:spLocks noChangeArrowheads="1"/>
            </p:cNvSpPr>
            <p:nvPr userDrawn="1"/>
          </p:nvSpPr>
          <p:spPr bwMode="auto">
            <a:xfrm>
              <a:off x="10944225" y="525463"/>
              <a:ext cx="1192213" cy="207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548" tIns="51274" rIns="102548" bIns="51274"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s-ES_tradnl" sz="700" b="1" smtClean="0"/>
                <a:t>          MES            AÑO</a:t>
              </a:r>
              <a:endParaRPr lang="es-ES" smtClean="0"/>
            </a:p>
          </p:txBody>
        </p:sp>
        <p:sp>
          <p:nvSpPr>
            <p:cNvPr id="1034" name="Rectangle 48"/>
            <p:cNvSpPr>
              <a:spLocks noChangeArrowheads="1"/>
            </p:cNvSpPr>
            <p:nvPr userDrawn="1"/>
          </p:nvSpPr>
          <p:spPr bwMode="auto">
            <a:xfrm>
              <a:off x="11138952" y="328613"/>
              <a:ext cx="983099" cy="23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02548" tIns="51274" rIns="102548" bIns="51274">
              <a:spAutoFit/>
            </a:bodyPr>
            <a:lstStyle/>
            <a:p>
              <a:endParaRPr lang="es-ES"/>
            </a:p>
          </p:txBody>
        </p:sp>
        <p:sp>
          <p:nvSpPr>
            <p:cNvPr id="1035" name="Line 49"/>
            <p:cNvSpPr>
              <a:spLocks noChangeShapeType="1"/>
            </p:cNvSpPr>
            <p:nvPr userDrawn="1"/>
          </p:nvSpPr>
          <p:spPr bwMode="auto">
            <a:xfrm flipV="1">
              <a:off x="11639294" y="338138"/>
              <a:ext cx="0" cy="2206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02548" tIns="51274" rIns="102548" bIns="51274">
              <a:spAutoFit/>
            </a:bodyPr>
            <a:lstStyle/>
            <a:p>
              <a:endParaRPr lang="es-MX"/>
            </a:p>
          </p:txBody>
        </p:sp>
        <p:sp>
          <p:nvSpPr>
            <p:cNvPr id="1036" name="Line 50"/>
            <p:cNvSpPr>
              <a:spLocks noChangeShapeType="1"/>
            </p:cNvSpPr>
            <p:nvPr userDrawn="1"/>
          </p:nvSpPr>
          <p:spPr bwMode="auto">
            <a:xfrm>
              <a:off x="11875877" y="442913"/>
              <a:ext cx="0" cy="1095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037" name="Line 51"/>
            <p:cNvSpPr>
              <a:spLocks noChangeShapeType="1"/>
            </p:cNvSpPr>
            <p:nvPr userDrawn="1"/>
          </p:nvSpPr>
          <p:spPr bwMode="auto">
            <a:xfrm>
              <a:off x="11383528" y="441325"/>
              <a:ext cx="0" cy="1095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</p:grpSp>
      <p:pic>
        <p:nvPicPr>
          <p:cNvPr id="1031" name="Picture 1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213" y="173419"/>
            <a:ext cx="1457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363538" indent="-363538" algn="l" defTabSz="968375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87400" indent="-303213" algn="l" defTabSz="968375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09675" indent="-241300" algn="l" defTabSz="968375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93863" indent="-241300" algn="l" defTabSz="968375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780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6352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924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5496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40068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59"/>
          <p:cNvSpPr txBox="1">
            <a:spLocks noChangeArrowheads="1"/>
          </p:cNvSpPr>
          <p:nvPr/>
        </p:nvSpPr>
        <p:spPr bwMode="auto">
          <a:xfrm>
            <a:off x="6481763" y="684791"/>
            <a:ext cx="2928937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sz="900" b="1" dirty="0"/>
              <a:t>EXISTENCIA DEL MES ANTERIOR</a:t>
            </a:r>
          </a:p>
          <a:p>
            <a:pPr>
              <a:spcBef>
                <a:spcPct val="50000"/>
              </a:spcBef>
            </a:pPr>
            <a:r>
              <a:rPr lang="es-ES_tradnl" sz="900" b="1" dirty="0"/>
              <a:t>INGRESOS</a:t>
            </a:r>
          </a:p>
          <a:p>
            <a:pPr>
              <a:spcBef>
                <a:spcPct val="50000"/>
              </a:spcBef>
            </a:pPr>
            <a:r>
              <a:rPr lang="es-ES_tradnl" sz="900" b="1" dirty="0"/>
              <a:t>EGRESOS</a:t>
            </a:r>
          </a:p>
          <a:p>
            <a:pPr>
              <a:spcBef>
                <a:spcPct val="50000"/>
              </a:spcBef>
            </a:pPr>
            <a:r>
              <a:rPr lang="es-ES_tradnl" sz="900" b="1" dirty="0"/>
              <a:t>EXISTENCIA A FIN DE MES</a:t>
            </a:r>
          </a:p>
          <a:p>
            <a:pPr>
              <a:spcBef>
                <a:spcPct val="50000"/>
              </a:spcBef>
            </a:pPr>
            <a:r>
              <a:rPr lang="es-ES_tradnl" sz="900" b="1" dirty="0"/>
              <a:t>DÍAS PACIENTE EN EL MES</a:t>
            </a:r>
          </a:p>
        </p:txBody>
      </p:sp>
      <p:sp>
        <p:nvSpPr>
          <p:cNvPr id="2051" name="Line 22"/>
          <p:cNvSpPr>
            <a:spLocks noChangeShapeType="1"/>
          </p:cNvSpPr>
          <p:nvPr/>
        </p:nvSpPr>
        <p:spPr bwMode="auto">
          <a:xfrm>
            <a:off x="895350" y="6990341"/>
            <a:ext cx="1130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52" name="Text Box 150"/>
          <p:cNvSpPr txBox="1">
            <a:spLocks noChangeArrowheads="1"/>
          </p:cNvSpPr>
          <p:nvPr/>
        </p:nvSpPr>
        <p:spPr bwMode="auto">
          <a:xfrm>
            <a:off x="10634663" y="1877003"/>
            <a:ext cx="1282700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ES_tradnl" sz="700" b="1"/>
              <a:t>M O T I V O</a:t>
            </a:r>
            <a:endParaRPr lang="es-ES_tradnl" sz="800" b="1"/>
          </a:p>
        </p:txBody>
      </p:sp>
      <p:sp>
        <p:nvSpPr>
          <p:cNvPr id="2053" name="Rectangle 2"/>
          <p:cNvSpPr>
            <a:spLocks noChangeArrowheads="1"/>
          </p:cNvSpPr>
          <p:nvPr/>
        </p:nvSpPr>
        <p:spPr bwMode="auto">
          <a:xfrm>
            <a:off x="1028700" y="162503"/>
            <a:ext cx="11069638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 anchor="ctr"/>
          <a:lstStyle/>
          <a:p>
            <a:pPr algn="ctr" defTabSz="1025525"/>
            <a:r>
              <a:rPr lang="en-US" sz="1400" b="1">
                <a:solidFill>
                  <a:schemeClr val="tx2"/>
                </a:solidFill>
              </a:rPr>
              <a:t>H O J A   D E   H O S P I T A L I Z A C I Ó N</a:t>
            </a:r>
            <a:br>
              <a:rPr lang="en-US" sz="1400" b="1">
                <a:solidFill>
                  <a:schemeClr val="tx2"/>
                </a:solidFill>
              </a:rPr>
            </a:br>
            <a:r>
              <a:rPr lang="en-US" sz="1300" b="1">
                <a:solidFill>
                  <a:schemeClr val="tx2"/>
                </a:solidFill>
              </a:rPr>
              <a:t>UNIDAD DE CONSULTA EXTERNA  </a:t>
            </a:r>
          </a:p>
        </p:txBody>
      </p:sp>
      <p:sp>
        <p:nvSpPr>
          <p:cNvPr id="2054" name="Text Box 13"/>
          <p:cNvSpPr txBox="1">
            <a:spLocks noChangeArrowheads="1"/>
          </p:cNvSpPr>
          <p:nvPr/>
        </p:nvSpPr>
        <p:spPr bwMode="auto">
          <a:xfrm>
            <a:off x="889000" y="673678"/>
            <a:ext cx="292735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70000"/>
              </a:spcBef>
            </a:pPr>
            <a:r>
              <a:rPr lang="es-ES_tradnl" sz="700" b="1"/>
              <a:t>NOMBRE UNIDAD:</a:t>
            </a:r>
          </a:p>
          <a:p>
            <a:pPr>
              <a:spcBef>
                <a:spcPct val="70000"/>
              </a:spcBef>
            </a:pPr>
            <a:endParaRPr lang="es-ES_tradnl" sz="700" b="1"/>
          </a:p>
          <a:p>
            <a:pPr>
              <a:spcBef>
                <a:spcPct val="70000"/>
              </a:spcBef>
            </a:pPr>
            <a:r>
              <a:rPr lang="es-ES_tradnl" sz="700" b="1"/>
              <a:t>CLUES:</a:t>
            </a:r>
          </a:p>
          <a:p>
            <a:pPr>
              <a:spcBef>
                <a:spcPct val="70000"/>
              </a:spcBef>
            </a:pPr>
            <a:endParaRPr lang="es-ES_tradnl" sz="700" b="1"/>
          </a:p>
          <a:p>
            <a:pPr>
              <a:spcBef>
                <a:spcPct val="70000"/>
              </a:spcBef>
            </a:pPr>
            <a:r>
              <a:rPr lang="es-ES_tradnl" sz="700" b="1"/>
              <a:t>RESPONSABLE LLENADO:</a:t>
            </a:r>
          </a:p>
        </p:txBody>
      </p:sp>
      <p:sp>
        <p:nvSpPr>
          <p:cNvPr id="2055" name="Line 16"/>
          <p:cNvSpPr>
            <a:spLocks noChangeShapeType="1"/>
          </p:cNvSpPr>
          <p:nvPr/>
        </p:nvSpPr>
        <p:spPr bwMode="auto">
          <a:xfrm>
            <a:off x="889000" y="3921703"/>
            <a:ext cx="11309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56" name="Line 17"/>
          <p:cNvSpPr>
            <a:spLocks noChangeShapeType="1"/>
          </p:cNvSpPr>
          <p:nvPr/>
        </p:nvSpPr>
        <p:spPr bwMode="auto">
          <a:xfrm>
            <a:off x="895350" y="4132841"/>
            <a:ext cx="11309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57" name="Line 18"/>
          <p:cNvSpPr>
            <a:spLocks noChangeShapeType="1"/>
          </p:cNvSpPr>
          <p:nvPr/>
        </p:nvSpPr>
        <p:spPr bwMode="auto">
          <a:xfrm>
            <a:off x="895350" y="6375978"/>
            <a:ext cx="11315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58" name="Line 19"/>
          <p:cNvSpPr>
            <a:spLocks noChangeShapeType="1"/>
          </p:cNvSpPr>
          <p:nvPr/>
        </p:nvSpPr>
        <p:spPr bwMode="auto">
          <a:xfrm>
            <a:off x="889000" y="5760028"/>
            <a:ext cx="11315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59" name="Line 20"/>
          <p:cNvSpPr>
            <a:spLocks noChangeShapeType="1"/>
          </p:cNvSpPr>
          <p:nvPr/>
        </p:nvSpPr>
        <p:spPr bwMode="auto">
          <a:xfrm>
            <a:off x="889000" y="5971166"/>
            <a:ext cx="11315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0" name="Line 21"/>
          <p:cNvSpPr>
            <a:spLocks noChangeShapeType="1"/>
          </p:cNvSpPr>
          <p:nvPr/>
        </p:nvSpPr>
        <p:spPr bwMode="auto">
          <a:xfrm>
            <a:off x="889000" y="6174366"/>
            <a:ext cx="11298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1" name="Line 25"/>
          <p:cNvSpPr>
            <a:spLocks noChangeShapeType="1"/>
          </p:cNvSpPr>
          <p:nvPr/>
        </p:nvSpPr>
        <p:spPr bwMode="auto">
          <a:xfrm>
            <a:off x="908050" y="3724853"/>
            <a:ext cx="11309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2" name="Line 26"/>
          <p:cNvSpPr>
            <a:spLocks noChangeShapeType="1"/>
          </p:cNvSpPr>
          <p:nvPr/>
        </p:nvSpPr>
        <p:spPr bwMode="auto">
          <a:xfrm>
            <a:off x="889000" y="6576003"/>
            <a:ext cx="11309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3" name="Line 27"/>
          <p:cNvSpPr>
            <a:spLocks noChangeShapeType="1"/>
          </p:cNvSpPr>
          <p:nvPr/>
        </p:nvSpPr>
        <p:spPr bwMode="auto">
          <a:xfrm>
            <a:off x="889000" y="6790316"/>
            <a:ext cx="11298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4" name="Line 28"/>
          <p:cNvSpPr>
            <a:spLocks noChangeShapeType="1"/>
          </p:cNvSpPr>
          <p:nvPr/>
        </p:nvSpPr>
        <p:spPr bwMode="auto">
          <a:xfrm flipH="1">
            <a:off x="890588" y="1703966"/>
            <a:ext cx="113172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5" name="Line 30"/>
          <p:cNvSpPr>
            <a:spLocks noChangeShapeType="1"/>
          </p:cNvSpPr>
          <p:nvPr/>
        </p:nvSpPr>
        <p:spPr bwMode="auto">
          <a:xfrm>
            <a:off x="6353175" y="694316"/>
            <a:ext cx="0" cy="1022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6" name="Line 54"/>
          <p:cNvSpPr>
            <a:spLocks noChangeShapeType="1"/>
          </p:cNvSpPr>
          <p:nvPr/>
        </p:nvSpPr>
        <p:spPr bwMode="auto">
          <a:xfrm>
            <a:off x="904875" y="2900941"/>
            <a:ext cx="11309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7" name="Line 55"/>
          <p:cNvSpPr>
            <a:spLocks noChangeShapeType="1"/>
          </p:cNvSpPr>
          <p:nvPr/>
        </p:nvSpPr>
        <p:spPr bwMode="auto">
          <a:xfrm>
            <a:off x="900113" y="2696153"/>
            <a:ext cx="11309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8" name="Line 56"/>
          <p:cNvSpPr>
            <a:spLocks noChangeShapeType="1"/>
          </p:cNvSpPr>
          <p:nvPr/>
        </p:nvSpPr>
        <p:spPr bwMode="auto">
          <a:xfrm>
            <a:off x="890588" y="3100966"/>
            <a:ext cx="11309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9" name="Line 57"/>
          <p:cNvSpPr>
            <a:spLocks noChangeShapeType="1"/>
          </p:cNvSpPr>
          <p:nvPr/>
        </p:nvSpPr>
        <p:spPr bwMode="auto">
          <a:xfrm>
            <a:off x="904875" y="3513716"/>
            <a:ext cx="11309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0" name="Line 58"/>
          <p:cNvSpPr>
            <a:spLocks noChangeShapeType="1"/>
          </p:cNvSpPr>
          <p:nvPr/>
        </p:nvSpPr>
        <p:spPr bwMode="auto">
          <a:xfrm>
            <a:off x="900113" y="3308928"/>
            <a:ext cx="11309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1" name="Line 59"/>
          <p:cNvSpPr>
            <a:spLocks noChangeShapeType="1"/>
          </p:cNvSpPr>
          <p:nvPr/>
        </p:nvSpPr>
        <p:spPr bwMode="auto">
          <a:xfrm>
            <a:off x="898525" y="4948816"/>
            <a:ext cx="11309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2" name="Line 60"/>
          <p:cNvSpPr>
            <a:spLocks noChangeShapeType="1"/>
          </p:cNvSpPr>
          <p:nvPr/>
        </p:nvSpPr>
        <p:spPr bwMode="auto">
          <a:xfrm>
            <a:off x="904875" y="5150428"/>
            <a:ext cx="11309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3" name="Line 61"/>
          <p:cNvSpPr>
            <a:spLocks noChangeShapeType="1"/>
          </p:cNvSpPr>
          <p:nvPr/>
        </p:nvSpPr>
        <p:spPr bwMode="auto">
          <a:xfrm>
            <a:off x="908050" y="4742441"/>
            <a:ext cx="11309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4" name="Line 62"/>
          <p:cNvSpPr>
            <a:spLocks noChangeShapeType="1"/>
          </p:cNvSpPr>
          <p:nvPr/>
        </p:nvSpPr>
        <p:spPr bwMode="auto">
          <a:xfrm>
            <a:off x="914400" y="4531303"/>
            <a:ext cx="11309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5" name="Line 63"/>
          <p:cNvSpPr>
            <a:spLocks noChangeShapeType="1"/>
          </p:cNvSpPr>
          <p:nvPr/>
        </p:nvSpPr>
        <p:spPr bwMode="auto">
          <a:xfrm>
            <a:off x="909638" y="4336041"/>
            <a:ext cx="11309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6" name="Line 64"/>
          <p:cNvSpPr>
            <a:spLocks noChangeShapeType="1"/>
          </p:cNvSpPr>
          <p:nvPr/>
        </p:nvSpPr>
        <p:spPr bwMode="auto">
          <a:xfrm>
            <a:off x="908050" y="5355216"/>
            <a:ext cx="11309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7" name="Line 65"/>
          <p:cNvSpPr>
            <a:spLocks noChangeShapeType="1"/>
          </p:cNvSpPr>
          <p:nvPr/>
        </p:nvSpPr>
        <p:spPr bwMode="auto">
          <a:xfrm>
            <a:off x="901700" y="5564766"/>
            <a:ext cx="11309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8" name="Text Box 67"/>
          <p:cNvSpPr txBox="1">
            <a:spLocks noChangeArrowheads="1"/>
          </p:cNvSpPr>
          <p:nvPr/>
        </p:nvSpPr>
        <p:spPr bwMode="auto">
          <a:xfrm>
            <a:off x="928688" y="6979228"/>
            <a:ext cx="13430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60000"/>
              </a:spcBef>
            </a:pPr>
            <a:r>
              <a:rPr lang="es-ES_tradnl" sz="800" b="1"/>
              <a:t>T O T A L</a:t>
            </a:r>
          </a:p>
        </p:txBody>
      </p:sp>
      <p:sp>
        <p:nvSpPr>
          <p:cNvPr id="2079" name="Text Box 119"/>
          <p:cNvSpPr txBox="1">
            <a:spLocks noChangeArrowheads="1"/>
          </p:cNvSpPr>
          <p:nvPr/>
        </p:nvSpPr>
        <p:spPr bwMode="auto">
          <a:xfrm>
            <a:off x="4168775" y="1689678"/>
            <a:ext cx="9779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ES_tradnl" sz="800" b="1"/>
              <a:t>I N G R E S O</a:t>
            </a:r>
          </a:p>
        </p:txBody>
      </p:sp>
      <p:sp>
        <p:nvSpPr>
          <p:cNvPr id="2080" name="Text Box 121"/>
          <p:cNvSpPr txBox="1">
            <a:spLocks noChangeArrowheads="1"/>
          </p:cNvSpPr>
          <p:nvPr/>
        </p:nvSpPr>
        <p:spPr bwMode="auto">
          <a:xfrm>
            <a:off x="911225" y="2011941"/>
            <a:ext cx="19716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ES_tradnl" sz="900" b="1"/>
              <a:t>NOMBRE Y/O EXPEDIENTE</a:t>
            </a:r>
          </a:p>
        </p:txBody>
      </p:sp>
      <p:sp>
        <p:nvSpPr>
          <p:cNvPr id="2081" name="Line 124"/>
          <p:cNvSpPr>
            <a:spLocks noChangeShapeType="1"/>
          </p:cNvSpPr>
          <p:nvPr/>
        </p:nvSpPr>
        <p:spPr bwMode="auto">
          <a:xfrm>
            <a:off x="11933238" y="1880178"/>
            <a:ext cx="1587" cy="5416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2" name="Line 125"/>
          <p:cNvSpPr>
            <a:spLocks noChangeShapeType="1"/>
          </p:cNvSpPr>
          <p:nvPr/>
        </p:nvSpPr>
        <p:spPr bwMode="auto">
          <a:xfrm>
            <a:off x="11661775" y="2043691"/>
            <a:ext cx="4763" cy="52530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3" name="Line 126"/>
          <p:cNvSpPr>
            <a:spLocks noChangeShapeType="1"/>
          </p:cNvSpPr>
          <p:nvPr/>
        </p:nvSpPr>
        <p:spPr bwMode="auto">
          <a:xfrm flipH="1">
            <a:off x="11129963" y="2043691"/>
            <a:ext cx="1587" cy="5243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4" name="Line 127"/>
          <p:cNvSpPr>
            <a:spLocks noChangeShapeType="1"/>
          </p:cNvSpPr>
          <p:nvPr/>
        </p:nvSpPr>
        <p:spPr bwMode="auto">
          <a:xfrm flipH="1">
            <a:off x="10872788" y="2056391"/>
            <a:ext cx="0" cy="5240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5" name="Line 133"/>
          <p:cNvSpPr>
            <a:spLocks noChangeShapeType="1"/>
          </p:cNvSpPr>
          <p:nvPr/>
        </p:nvSpPr>
        <p:spPr bwMode="auto">
          <a:xfrm>
            <a:off x="3919538" y="1691266"/>
            <a:ext cx="0" cy="52847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6" name="Line 135"/>
          <p:cNvSpPr>
            <a:spLocks noChangeShapeType="1"/>
          </p:cNvSpPr>
          <p:nvPr/>
        </p:nvSpPr>
        <p:spPr bwMode="auto">
          <a:xfrm>
            <a:off x="5373688" y="1873828"/>
            <a:ext cx="0" cy="5114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7" name="Line 136"/>
          <p:cNvSpPr>
            <a:spLocks noChangeShapeType="1"/>
          </p:cNvSpPr>
          <p:nvPr/>
        </p:nvSpPr>
        <p:spPr bwMode="auto">
          <a:xfrm>
            <a:off x="5141913" y="1705553"/>
            <a:ext cx="0" cy="5289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8" name="Line 137"/>
          <p:cNvSpPr>
            <a:spLocks noChangeShapeType="1"/>
          </p:cNvSpPr>
          <p:nvPr/>
        </p:nvSpPr>
        <p:spPr bwMode="auto">
          <a:xfrm>
            <a:off x="4895850" y="1877003"/>
            <a:ext cx="0" cy="5118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9" name="Line 138"/>
          <p:cNvSpPr>
            <a:spLocks noChangeShapeType="1"/>
          </p:cNvSpPr>
          <p:nvPr/>
        </p:nvSpPr>
        <p:spPr bwMode="auto">
          <a:xfrm>
            <a:off x="4648200" y="1877003"/>
            <a:ext cx="1588" cy="5400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90" name="Line 139"/>
          <p:cNvSpPr>
            <a:spLocks noChangeShapeType="1"/>
          </p:cNvSpPr>
          <p:nvPr/>
        </p:nvSpPr>
        <p:spPr bwMode="auto">
          <a:xfrm>
            <a:off x="4418013" y="1873828"/>
            <a:ext cx="1587" cy="5413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91" name="Line 140"/>
          <p:cNvSpPr>
            <a:spLocks noChangeShapeType="1"/>
          </p:cNvSpPr>
          <p:nvPr/>
        </p:nvSpPr>
        <p:spPr bwMode="auto">
          <a:xfrm flipH="1">
            <a:off x="4170363" y="1710316"/>
            <a:ext cx="6350" cy="55768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92" name="Text Box 151"/>
          <p:cNvSpPr txBox="1">
            <a:spLocks noChangeArrowheads="1"/>
          </p:cNvSpPr>
          <p:nvPr/>
        </p:nvSpPr>
        <p:spPr bwMode="auto">
          <a:xfrm>
            <a:off x="7092950" y="1981778"/>
            <a:ext cx="966788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ES_tradnl" sz="700" b="1"/>
              <a:t>PLANIFICACIÓN</a:t>
            </a:r>
          </a:p>
          <a:p>
            <a:pPr algn="ctr">
              <a:lnSpc>
                <a:spcPct val="90000"/>
              </a:lnSpc>
            </a:pPr>
            <a:r>
              <a:rPr lang="es-ES_tradnl" sz="700" b="1"/>
              <a:t>FAMILIAR</a:t>
            </a:r>
          </a:p>
        </p:txBody>
      </p:sp>
      <p:sp>
        <p:nvSpPr>
          <p:cNvPr id="2093" name="Line 134"/>
          <p:cNvSpPr>
            <a:spLocks noChangeShapeType="1"/>
          </p:cNvSpPr>
          <p:nvPr/>
        </p:nvSpPr>
        <p:spPr bwMode="auto">
          <a:xfrm>
            <a:off x="3692525" y="1702378"/>
            <a:ext cx="0" cy="5289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94" name="Text Box 156"/>
          <p:cNvSpPr txBox="1">
            <a:spLocks noChangeArrowheads="1"/>
          </p:cNvSpPr>
          <p:nvPr/>
        </p:nvSpPr>
        <p:spPr bwMode="auto">
          <a:xfrm rot="-5400000">
            <a:off x="10758488" y="1335666"/>
            <a:ext cx="985837" cy="185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es-ES_tradnl" sz="700" b="1"/>
              <a:t>DÍA</a:t>
            </a:r>
          </a:p>
          <a:p>
            <a:pPr>
              <a:spcBef>
                <a:spcPct val="30000"/>
              </a:spcBef>
            </a:pPr>
            <a:endParaRPr lang="es-ES_tradnl" sz="700" b="1"/>
          </a:p>
          <a:p>
            <a:pPr>
              <a:spcBef>
                <a:spcPct val="30000"/>
              </a:spcBef>
            </a:pPr>
            <a:r>
              <a:rPr lang="es-ES_tradnl" sz="700" b="1"/>
              <a:t>CURACIÓN</a:t>
            </a:r>
          </a:p>
          <a:p>
            <a:pPr>
              <a:spcBef>
                <a:spcPct val="30000"/>
              </a:spcBef>
            </a:pPr>
            <a:endParaRPr lang="es-ES_tradnl" sz="700" b="1"/>
          </a:p>
          <a:p>
            <a:pPr>
              <a:spcBef>
                <a:spcPct val="30000"/>
              </a:spcBef>
            </a:pPr>
            <a:r>
              <a:rPr lang="es-ES_tradnl" sz="700" b="1"/>
              <a:t>MEJORÍA</a:t>
            </a:r>
          </a:p>
          <a:p>
            <a:pPr>
              <a:spcBef>
                <a:spcPct val="30000"/>
              </a:spcBef>
            </a:pPr>
            <a:endParaRPr lang="es-ES_tradnl" sz="700" b="1"/>
          </a:p>
          <a:p>
            <a:pPr>
              <a:spcBef>
                <a:spcPct val="30000"/>
              </a:spcBef>
            </a:pPr>
            <a:r>
              <a:rPr lang="es-ES_tradnl" sz="700" b="1"/>
              <a:t>OTRA UNIDAD</a:t>
            </a:r>
          </a:p>
          <a:p>
            <a:pPr>
              <a:spcBef>
                <a:spcPct val="30000"/>
              </a:spcBef>
            </a:pPr>
            <a:endParaRPr lang="es-ES_tradnl" sz="700" b="1"/>
          </a:p>
          <a:p>
            <a:pPr>
              <a:spcBef>
                <a:spcPct val="30000"/>
              </a:spcBef>
            </a:pPr>
            <a:r>
              <a:rPr lang="es-ES_tradnl" sz="700" b="1"/>
              <a:t>VOLUNTARIO</a:t>
            </a:r>
          </a:p>
          <a:p>
            <a:pPr>
              <a:spcBef>
                <a:spcPct val="30000"/>
              </a:spcBef>
            </a:pPr>
            <a:endParaRPr lang="es-ES_tradnl" sz="700" b="1"/>
          </a:p>
          <a:p>
            <a:pPr>
              <a:spcBef>
                <a:spcPct val="30000"/>
              </a:spcBef>
            </a:pPr>
            <a:r>
              <a:rPr lang="es-ES_tradnl" sz="700" b="1"/>
              <a:t>DEFUNCIÓN</a:t>
            </a:r>
          </a:p>
          <a:p>
            <a:pPr>
              <a:spcBef>
                <a:spcPct val="30000"/>
              </a:spcBef>
            </a:pPr>
            <a:endParaRPr lang="es-ES_tradnl" sz="700" b="1"/>
          </a:p>
          <a:p>
            <a:pPr>
              <a:spcBef>
                <a:spcPct val="30000"/>
              </a:spcBef>
            </a:pPr>
            <a:r>
              <a:rPr lang="es-ES_tradnl" sz="700" b="1"/>
              <a:t>DÍAS ESTANCIA</a:t>
            </a:r>
          </a:p>
        </p:txBody>
      </p:sp>
      <p:sp>
        <p:nvSpPr>
          <p:cNvPr id="2095" name="Text Box 161"/>
          <p:cNvSpPr txBox="1">
            <a:spLocks noChangeArrowheads="1"/>
          </p:cNvSpPr>
          <p:nvPr/>
        </p:nvSpPr>
        <p:spPr bwMode="auto">
          <a:xfrm rot="-5400000">
            <a:off x="7142956" y="2106045"/>
            <a:ext cx="676275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s-ES_tradnl" sz="700" b="1" dirty="0" smtClean="0"/>
              <a:t>INSER-CIÓN </a:t>
            </a:r>
            <a:r>
              <a:rPr lang="es-ES_tradnl" sz="700" b="1" dirty="0"/>
              <a:t>DIU</a:t>
            </a:r>
          </a:p>
          <a:p>
            <a:endParaRPr lang="es-ES_tradnl" sz="700" b="1" dirty="0">
              <a:solidFill>
                <a:schemeClr val="accent2"/>
              </a:solidFill>
            </a:endParaRPr>
          </a:p>
          <a:p>
            <a:r>
              <a:rPr lang="es-ES_tradnl" sz="700" b="1" dirty="0"/>
              <a:t>O T </a:t>
            </a:r>
            <a:r>
              <a:rPr lang="es-ES_tradnl" sz="700" b="1" dirty="0" smtClean="0"/>
              <a:t>B</a:t>
            </a:r>
            <a:endParaRPr lang="es-ES_tradnl" sz="700" b="1" dirty="0"/>
          </a:p>
          <a:p>
            <a:endParaRPr lang="es-ES_tradnl" sz="700" dirty="0"/>
          </a:p>
        </p:txBody>
      </p:sp>
      <p:sp>
        <p:nvSpPr>
          <p:cNvPr id="2096" name="Line 162"/>
          <p:cNvSpPr>
            <a:spLocks noChangeShapeType="1"/>
          </p:cNvSpPr>
          <p:nvPr/>
        </p:nvSpPr>
        <p:spPr bwMode="auto">
          <a:xfrm>
            <a:off x="4175125" y="1873828"/>
            <a:ext cx="80216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97" name="Text Box 164"/>
          <p:cNvSpPr txBox="1">
            <a:spLocks noChangeArrowheads="1"/>
          </p:cNvSpPr>
          <p:nvPr/>
        </p:nvSpPr>
        <p:spPr bwMode="auto">
          <a:xfrm>
            <a:off x="5111750" y="1696028"/>
            <a:ext cx="28686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ES_tradnl" sz="800" b="1"/>
              <a:t>H O S P I T A L I Z A C I Ó N</a:t>
            </a:r>
          </a:p>
        </p:txBody>
      </p:sp>
      <p:sp>
        <p:nvSpPr>
          <p:cNvPr id="2098" name="Line 165"/>
          <p:cNvSpPr>
            <a:spLocks noChangeShapeType="1"/>
          </p:cNvSpPr>
          <p:nvPr/>
        </p:nvSpPr>
        <p:spPr bwMode="auto">
          <a:xfrm>
            <a:off x="10329863" y="1873828"/>
            <a:ext cx="0" cy="510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99" name="Line 166"/>
          <p:cNvSpPr>
            <a:spLocks noChangeShapeType="1"/>
          </p:cNvSpPr>
          <p:nvPr/>
        </p:nvSpPr>
        <p:spPr bwMode="auto">
          <a:xfrm flipH="1">
            <a:off x="11398250" y="2043691"/>
            <a:ext cx="1588" cy="5243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00" name="Text Box 167"/>
          <p:cNvSpPr txBox="1">
            <a:spLocks noChangeArrowheads="1"/>
          </p:cNvSpPr>
          <p:nvPr/>
        </p:nvSpPr>
        <p:spPr bwMode="auto">
          <a:xfrm>
            <a:off x="7999413" y="1689678"/>
            <a:ext cx="416718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ES_tradnl" sz="800" b="1"/>
              <a:t>E  G  R  E  S  O</a:t>
            </a:r>
          </a:p>
        </p:txBody>
      </p:sp>
      <p:sp>
        <p:nvSpPr>
          <p:cNvPr id="2101" name="Line 168"/>
          <p:cNvSpPr>
            <a:spLocks noChangeShapeType="1"/>
          </p:cNvSpPr>
          <p:nvPr/>
        </p:nvSpPr>
        <p:spPr bwMode="auto">
          <a:xfrm>
            <a:off x="10609263" y="2043691"/>
            <a:ext cx="1322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02" name="Text Box 169"/>
          <p:cNvSpPr txBox="1">
            <a:spLocks noChangeArrowheads="1"/>
          </p:cNvSpPr>
          <p:nvPr/>
        </p:nvSpPr>
        <p:spPr bwMode="auto">
          <a:xfrm>
            <a:off x="7993063" y="2110366"/>
            <a:ext cx="2312987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ES_tradnl" sz="700" b="1"/>
              <a:t>DIAGNÓSTICO PRINCIPAL</a:t>
            </a:r>
            <a:endParaRPr lang="es-ES_tradnl" sz="800" b="1"/>
          </a:p>
        </p:txBody>
      </p:sp>
      <p:sp>
        <p:nvSpPr>
          <p:cNvPr id="2103" name="Line 170"/>
          <p:cNvSpPr>
            <a:spLocks noChangeShapeType="1"/>
          </p:cNvSpPr>
          <p:nvPr/>
        </p:nvSpPr>
        <p:spPr bwMode="auto">
          <a:xfrm flipH="1">
            <a:off x="7975600" y="1705553"/>
            <a:ext cx="3175" cy="5591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04" name="Line 171"/>
          <p:cNvSpPr>
            <a:spLocks noChangeShapeType="1"/>
          </p:cNvSpPr>
          <p:nvPr/>
        </p:nvSpPr>
        <p:spPr bwMode="auto">
          <a:xfrm>
            <a:off x="7713663" y="2229428"/>
            <a:ext cx="3175" cy="5067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05" name="Line 172"/>
          <p:cNvSpPr>
            <a:spLocks noChangeShapeType="1"/>
          </p:cNvSpPr>
          <p:nvPr/>
        </p:nvSpPr>
        <p:spPr bwMode="auto">
          <a:xfrm>
            <a:off x="7445375" y="2229428"/>
            <a:ext cx="3175" cy="5057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06" name="Line 174"/>
          <p:cNvSpPr>
            <a:spLocks noChangeShapeType="1"/>
          </p:cNvSpPr>
          <p:nvPr/>
        </p:nvSpPr>
        <p:spPr bwMode="auto">
          <a:xfrm flipH="1">
            <a:off x="5378450" y="2011941"/>
            <a:ext cx="2582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07" name="Line 175"/>
          <p:cNvSpPr>
            <a:spLocks noChangeShapeType="1"/>
          </p:cNvSpPr>
          <p:nvPr/>
        </p:nvSpPr>
        <p:spPr bwMode="auto">
          <a:xfrm>
            <a:off x="7181850" y="2229428"/>
            <a:ext cx="7921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08" name="Text Box 177"/>
          <p:cNvSpPr txBox="1">
            <a:spLocks noChangeArrowheads="1"/>
          </p:cNvSpPr>
          <p:nvPr/>
        </p:nvSpPr>
        <p:spPr bwMode="auto">
          <a:xfrm>
            <a:off x="5378450" y="1857953"/>
            <a:ext cx="2586038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ES_tradnl" sz="700" b="1"/>
              <a:t>INTERVENCIÓN QUIRÚRGICA</a:t>
            </a:r>
          </a:p>
        </p:txBody>
      </p:sp>
      <p:sp>
        <p:nvSpPr>
          <p:cNvPr id="2109" name="Line 178"/>
          <p:cNvSpPr>
            <a:spLocks noChangeShapeType="1"/>
          </p:cNvSpPr>
          <p:nvPr/>
        </p:nvSpPr>
        <p:spPr bwMode="auto">
          <a:xfrm>
            <a:off x="9578975" y="668916"/>
            <a:ext cx="0" cy="1036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10" name="Line 179"/>
          <p:cNvSpPr>
            <a:spLocks noChangeShapeType="1"/>
          </p:cNvSpPr>
          <p:nvPr/>
        </p:nvSpPr>
        <p:spPr bwMode="auto">
          <a:xfrm>
            <a:off x="6345238" y="894341"/>
            <a:ext cx="3227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11" name="Line 180"/>
          <p:cNvSpPr>
            <a:spLocks noChangeShapeType="1"/>
          </p:cNvSpPr>
          <p:nvPr/>
        </p:nvSpPr>
        <p:spPr bwMode="auto">
          <a:xfrm>
            <a:off x="6351588" y="1102303"/>
            <a:ext cx="32210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12" name="Line 181"/>
          <p:cNvSpPr>
            <a:spLocks noChangeShapeType="1"/>
          </p:cNvSpPr>
          <p:nvPr/>
        </p:nvSpPr>
        <p:spPr bwMode="auto">
          <a:xfrm>
            <a:off x="6345238" y="1302328"/>
            <a:ext cx="3227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13" name="Line 182"/>
          <p:cNvSpPr>
            <a:spLocks noChangeShapeType="1"/>
          </p:cNvSpPr>
          <p:nvPr/>
        </p:nvSpPr>
        <p:spPr bwMode="auto">
          <a:xfrm>
            <a:off x="6351588" y="1503941"/>
            <a:ext cx="32210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14" name="Line 184"/>
          <p:cNvSpPr>
            <a:spLocks noChangeShapeType="1"/>
          </p:cNvSpPr>
          <p:nvPr/>
        </p:nvSpPr>
        <p:spPr bwMode="auto">
          <a:xfrm>
            <a:off x="8812213" y="675266"/>
            <a:ext cx="0" cy="10239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15" name="Line 185"/>
          <p:cNvSpPr>
            <a:spLocks noChangeShapeType="1"/>
          </p:cNvSpPr>
          <p:nvPr/>
        </p:nvSpPr>
        <p:spPr bwMode="auto">
          <a:xfrm>
            <a:off x="901700" y="1026103"/>
            <a:ext cx="54435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16" name="Line 186"/>
          <p:cNvSpPr>
            <a:spLocks noChangeShapeType="1"/>
          </p:cNvSpPr>
          <p:nvPr/>
        </p:nvSpPr>
        <p:spPr bwMode="auto">
          <a:xfrm>
            <a:off x="908050" y="1397578"/>
            <a:ext cx="5437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17" name="Rectangle 187" descr="10%"/>
          <p:cNvSpPr>
            <a:spLocks noChangeArrowheads="1"/>
          </p:cNvSpPr>
          <p:nvPr/>
        </p:nvSpPr>
        <p:spPr bwMode="auto">
          <a:xfrm>
            <a:off x="4659313" y="7006216"/>
            <a:ext cx="2525712" cy="271462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18" name="Rectangle 188" descr="10%"/>
          <p:cNvSpPr>
            <a:spLocks noChangeArrowheads="1"/>
          </p:cNvSpPr>
          <p:nvPr/>
        </p:nvSpPr>
        <p:spPr bwMode="auto">
          <a:xfrm>
            <a:off x="8004175" y="6998278"/>
            <a:ext cx="2598738" cy="2794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19" name="Line 128"/>
          <p:cNvSpPr>
            <a:spLocks noChangeShapeType="1"/>
          </p:cNvSpPr>
          <p:nvPr/>
        </p:nvSpPr>
        <p:spPr bwMode="auto">
          <a:xfrm flipH="1">
            <a:off x="10593388" y="1873828"/>
            <a:ext cx="7937" cy="5413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20" name="Text Box 189"/>
          <p:cNvSpPr txBox="1">
            <a:spLocks noChangeArrowheads="1"/>
          </p:cNvSpPr>
          <p:nvPr/>
        </p:nvSpPr>
        <p:spPr bwMode="auto">
          <a:xfrm>
            <a:off x="9847263" y="797503"/>
            <a:ext cx="2312987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ES_tradnl" sz="700" b="1"/>
              <a:t>CAMAS CENSABLES EN SERVICIO</a:t>
            </a:r>
            <a:endParaRPr lang="es-ES_tradnl" sz="800" b="1"/>
          </a:p>
        </p:txBody>
      </p:sp>
      <p:sp>
        <p:nvSpPr>
          <p:cNvPr id="2121" name="Rectangle 190"/>
          <p:cNvSpPr>
            <a:spLocks noChangeArrowheads="1"/>
          </p:cNvSpPr>
          <p:nvPr/>
        </p:nvSpPr>
        <p:spPr bwMode="auto">
          <a:xfrm>
            <a:off x="10445750" y="1095953"/>
            <a:ext cx="974725" cy="2000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22" name="Text Box 192"/>
          <p:cNvSpPr txBox="1">
            <a:spLocks noChangeArrowheads="1"/>
          </p:cNvSpPr>
          <p:nvPr/>
        </p:nvSpPr>
        <p:spPr bwMode="auto">
          <a:xfrm>
            <a:off x="5383213" y="2084966"/>
            <a:ext cx="1763712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ES_tradnl" sz="700" b="1"/>
              <a:t>PRINCIPAL</a:t>
            </a:r>
          </a:p>
        </p:txBody>
      </p:sp>
      <p:sp>
        <p:nvSpPr>
          <p:cNvPr id="2123" name="Line 173"/>
          <p:cNvSpPr>
            <a:spLocks noChangeShapeType="1"/>
          </p:cNvSpPr>
          <p:nvPr/>
        </p:nvSpPr>
        <p:spPr bwMode="auto">
          <a:xfrm flipH="1">
            <a:off x="7180263" y="2005591"/>
            <a:ext cx="3175" cy="5281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24" name="Text Box 199"/>
          <p:cNvSpPr txBox="1">
            <a:spLocks noChangeArrowheads="1"/>
          </p:cNvSpPr>
          <p:nvPr/>
        </p:nvSpPr>
        <p:spPr bwMode="auto">
          <a:xfrm rot="-5400000">
            <a:off x="3355182" y="2215934"/>
            <a:ext cx="89535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MX" sz="700"/>
              <a:t>EDAD</a:t>
            </a:r>
            <a:endParaRPr lang="es-ES" sz="700"/>
          </a:p>
        </p:txBody>
      </p:sp>
      <p:sp>
        <p:nvSpPr>
          <p:cNvPr id="2125" name="Text Box 200"/>
          <p:cNvSpPr txBox="1">
            <a:spLocks noChangeArrowheads="1"/>
          </p:cNvSpPr>
          <p:nvPr/>
        </p:nvSpPr>
        <p:spPr bwMode="auto">
          <a:xfrm rot="-5400000">
            <a:off x="3621882" y="2222284"/>
            <a:ext cx="89535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MX" sz="700"/>
              <a:t>SEXO</a:t>
            </a:r>
            <a:endParaRPr lang="es-ES" sz="700"/>
          </a:p>
        </p:txBody>
      </p:sp>
      <p:sp>
        <p:nvSpPr>
          <p:cNvPr id="2126" name="Text Box 201"/>
          <p:cNvSpPr txBox="1">
            <a:spLocks noChangeArrowheads="1"/>
          </p:cNvSpPr>
          <p:nvPr/>
        </p:nvSpPr>
        <p:spPr bwMode="auto">
          <a:xfrm>
            <a:off x="2844800" y="1696028"/>
            <a:ext cx="7635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ES_tradnl" sz="600" b="1"/>
              <a:t>DERECHO-</a:t>
            </a:r>
          </a:p>
          <a:p>
            <a:pPr algn="ctr"/>
            <a:r>
              <a:rPr lang="es-ES_tradnl" sz="600" b="1"/>
              <a:t>HABIENTE</a:t>
            </a:r>
          </a:p>
        </p:txBody>
      </p:sp>
      <p:sp>
        <p:nvSpPr>
          <p:cNvPr id="2127" name="Line 202"/>
          <p:cNvSpPr>
            <a:spLocks noChangeShapeType="1"/>
          </p:cNvSpPr>
          <p:nvPr/>
        </p:nvSpPr>
        <p:spPr bwMode="auto">
          <a:xfrm flipH="1">
            <a:off x="2971800" y="1699203"/>
            <a:ext cx="6350" cy="5597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28" name="Line 203"/>
          <p:cNvSpPr>
            <a:spLocks noChangeShapeType="1"/>
          </p:cNvSpPr>
          <p:nvPr/>
        </p:nvSpPr>
        <p:spPr bwMode="auto">
          <a:xfrm>
            <a:off x="2970213" y="1943678"/>
            <a:ext cx="477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129" name="Line 204"/>
          <p:cNvSpPr>
            <a:spLocks noChangeShapeType="1"/>
          </p:cNvSpPr>
          <p:nvPr/>
        </p:nvSpPr>
        <p:spPr bwMode="auto">
          <a:xfrm>
            <a:off x="3214688" y="1943678"/>
            <a:ext cx="0" cy="5041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130" name="Line 205"/>
          <p:cNvSpPr>
            <a:spLocks noChangeShapeType="1"/>
          </p:cNvSpPr>
          <p:nvPr/>
        </p:nvSpPr>
        <p:spPr bwMode="auto">
          <a:xfrm>
            <a:off x="3454400" y="1705553"/>
            <a:ext cx="0" cy="5286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131" name="Rectangle 187" descr="10%"/>
          <p:cNvSpPr>
            <a:spLocks noChangeArrowheads="1"/>
          </p:cNvSpPr>
          <p:nvPr/>
        </p:nvSpPr>
        <p:spPr bwMode="auto">
          <a:xfrm>
            <a:off x="3000375" y="7001453"/>
            <a:ext cx="1141413" cy="2667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32" name="Text Box 199"/>
          <p:cNvSpPr txBox="1">
            <a:spLocks noChangeArrowheads="1"/>
          </p:cNvSpPr>
          <p:nvPr/>
        </p:nvSpPr>
        <p:spPr bwMode="auto">
          <a:xfrm rot="-5400000">
            <a:off x="2421731" y="2009560"/>
            <a:ext cx="1343025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MX" sz="600"/>
              <a:t>SEGURO POPULAR</a:t>
            </a:r>
            <a:endParaRPr lang="es-ES" sz="600"/>
          </a:p>
        </p:txBody>
      </p:sp>
      <p:sp>
        <p:nvSpPr>
          <p:cNvPr id="2133" name="Text Box 199"/>
          <p:cNvSpPr txBox="1">
            <a:spLocks noChangeArrowheads="1"/>
          </p:cNvSpPr>
          <p:nvPr/>
        </p:nvSpPr>
        <p:spPr bwMode="auto">
          <a:xfrm rot="-5400000">
            <a:off x="2897982" y="2219109"/>
            <a:ext cx="89535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MX" sz="700"/>
              <a:t>OTRAS</a:t>
            </a:r>
            <a:endParaRPr lang="es-ES" sz="700"/>
          </a:p>
        </p:txBody>
      </p:sp>
      <p:sp>
        <p:nvSpPr>
          <p:cNvPr id="2134" name="Text Box 199"/>
          <p:cNvSpPr txBox="1">
            <a:spLocks noChangeArrowheads="1"/>
          </p:cNvSpPr>
          <p:nvPr/>
        </p:nvSpPr>
        <p:spPr bwMode="auto">
          <a:xfrm rot="-5400000">
            <a:off x="3178177" y="2256413"/>
            <a:ext cx="825500" cy="200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MX" sz="700" dirty="0" smtClean="0"/>
              <a:t>PROSPERA</a:t>
            </a:r>
            <a:endParaRPr lang="es-ES" sz="700" dirty="0"/>
          </a:p>
        </p:txBody>
      </p:sp>
      <p:sp>
        <p:nvSpPr>
          <p:cNvPr id="2135" name="Text Box 200"/>
          <p:cNvSpPr txBox="1">
            <a:spLocks noChangeArrowheads="1"/>
          </p:cNvSpPr>
          <p:nvPr/>
        </p:nvSpPr>
        <p:spPr bwMode="auto">
          <a:xfrm rot="-5400000">
            <a:off x="3839369" y="2217522"/>
            <a:ext cx="8953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MX" sz="700"/>
              <a:t>PROGRAMADO</a:t>
            </a:r>
            <a:endParaRPr lang="es-ES" sz="700"/>
          </a:p>
        </p:txBody>
      </p:sp>
      <p:sp>
        <p:nvSpPr>
          <p:cNvPr id="2136" name="Text Box 200"/>
          <p:cNvSpPr txBox="1">
            <a:spLocks noChangeArrowheads="1"/>
          </p:cNvSpPr>
          <p:nvPr/>
        </p:nvSpPr>
        <p:spPr bwMode="auto">
          <a:xfrm rot="-5400000">
            <a:off x="4075907" y="2223872"/>
            <a:ext cx="89535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MX" sz="700"/>
              <a:t>URGENCIA</a:t>
            </a:r>
            <a:endParaRPr lang="es-ES" sz="700"/>
          </a:p>
        </p:txBody>
      </p:sp>
      <p:sp>
        <p:nvSpPr>
          <p:cNvPr id="2137" name="Text Box 200"/>
          <p:cNvSpPr txBox="1">
            <a:spLocks noChangeArrowheads="1"/>
          </p:cNvSpPr>
          <p:nvPr/>
        </p:nvSpPr>
        <p:spPr bwMode="auto">
          <a:xfrm rot="-5400000">
            <a:off x="4321969" y="2217522"/>
            <a:ext cx="8953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MX" sz="700"/>
              <a:t>HORA</a:t>
            </a:r>
            <a:endParaRPr lang="es-ES" sz="700"/>
          </a:p>
        </p:txBody>
      </p:sp>
      <p:sp>
        <p:nvSpPr>
          <p:cNvPr id="2138" name="Text Box 200"/>
          <p:cNvSpPr txBox="1">
            <a:spLocks noChangeArrowheads="1"/>
          </p:cNvSpPr>
          <p:nvPr/>
        </p:nvSpPr>
        <p:spPr bwMode="auto">
          <a:xfrm rot="-5400000">
            <a:off x="4558507" y="2217522"/>
            <a:ext cx="89535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MX" sz="700"/>
              <a:t>DÌA</a:t>
            </a:r>
            <a:endParaRPr lang="es-ES" sz="700"/>
          </a:p>
        </p:txBody>
      </p:sp>
      <p:sp>
        <p:nvSpPr>
          <p:cNvPr id="2139" name="Text Box 200"/>
          <p:cNvSpPr txBox="1">
            <a:spLocks noChangeArrowheads="1"/>
          </p:cNvSpPr>
          <p:nvPr/>
        </p:nvSpPr>
        <p:spPr bwMode="auto">
          <a:xfrm rot="-5400000">
            <a:off x="4795044" y="2223872"/>
            <a:ext cx="8953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MX" sz="700"/>
              <a:t>CAMA</a:t>
            </a:r>
            <a:endParaRPr lang="es-ES" sz="700"/>
          </a:p>
        </p:txBody>
      </p:sp>
      <p:sp>
        <p:nvSpPr>
          <p:cNvPr id="92" name="Text Box 161"/>
          <p:cNvSpPr txBox="1">
            <a:spLocks noChangeArrowheads="1"/>
          </p:cNvSpPr>
          <p:nvPr/>
        </p:nvSpPr>
        <p:spPr bwMode="auto">
          <a:xfrm rot="-5400000">
            <a:off x="7507640" y="2309304"/>
            <a:ext cx="67627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s-ES_tradnl" sz="500" b="1" dirty="0" smtClean="0"/>
              <a:t>VASECTOMÍA</a:t>
            </a:r>
          </a:p>
          <a:p>
            <a:r>
              <a:rPr lang="es-ES_tradnl" sz="500" b="1" dirty="0" smtClean="0"/>
              <a:t>TRADICIONAL</a:t>
            </a:r>
            <a:endParaRPr lang="es-ES_tradnl" sz="5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ción en blanco">
  <a:themeElements>
    <a:clrScheme name="Presentación en blanc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ción en blanco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ción en bl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Office\Plantillas\Presentación en blanco.pot</Template>
  <TotalTime>1148</TotalTime>
  <Words>127</Words>
  <Application>Microsoft Office PowerPoint</Application>
  <PresentationFormat>Personalizado</PresentationFormat>
  <Paragraphs>53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Presentación en blanco</vt:lpstr>
      <vt:lpstr>Presentación de PowerPoint</vt:lpstr>
    </vt:vector>
  </TitlesOfParts>
  <Company>DGEI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Lic. Raul Wong Luna</dc:creator>
  <cp:lastModifiedBy>Alicia Mercado Sandoval</cp:lastModifiedBy>
  <cp:revision>89</cp:revision>
  <cp:lastPrinted>2016-10-18T01:10:35Z</cp:lastPrinted>
  <dcterms:created xsi:type="dcterms:W3CDTF">1999-08-26T18:48:18Z</dcterms:created>
  <dcterms:modified xsi:type="dcterms:W3CDTF">2016-10-18T01:10:38Z</dcterms:modified>
</cp:coreProperties>
</file>